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1" r:id="rId4"/>
    <p:sldId id="257" r:id="rId5"/>
    <p:sldId id="258" r:id="rId6"/>
    <p:sldId id="317" r:id="rId7"/>
    <p:sldId id="312" r:id="rId8"/>
    <p:sldId id="314" r:id="rId9"/>
    <p:sldId id="316" r:id="rId10"/>
    <p:sldId id="323" r:id="rId11"/>
    <p:sldId id="266" r:id="rId12"/>
    <p:sldId id="31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4A958D-635F-4AFB-AD7B-1E33031C9C7C}">
          <p14:sldIdLst>
            <p14:sldId id="256"/>
            <p14:sldId id="320"/>
            <p14:sldId id="321"/>
            <p14:sldId id="257"/>
            <p14:sldId id="258"/>
            <p14:sldId id="317"/>
            <p14:sldId id="312"/>
            <p14:sldId id="314"/>
            <p14:sldId id="316"/>
            <p14:sldId id="323"/>
            <p14:sldId id="266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RAMBAUD" initials="RR" lastIdx="2" clrIdx="0">
    <p:extLst>
      <p:ext uri="{19B8F6BF-5375-455C-9EA6-DF929625EA0E}">
        <p15:presenceInfo xmlns:p15="http://schemas.microsoft.com/office/powerpoint/2012/main" userId="S-1-5-21-2901163039-3281240111-3707936290-6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704" y="8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2T13:37:33.39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5-05-22T13:37:36.668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93852-CE7A-49AF-A650-4F1A7A18F7A9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F3FC-92AC-46D4-BF31-B7A870DCA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F3FC-92AC-46D4-BF31-B7A870DCA8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73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F85BF-3115-4384-BB36-8D5A370A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02786-3275-4E08-B277-87BD906F8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A1FA8-2F47-47E9-B0DC-7DF91CA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B1B3D3-7B92-4AB3-9FB2-7E9DB5D2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F7102-75CA-4646-B6C5-D07BDC9B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8A49-2274-4F42-96A2-F6BCABAA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72F8E5-3E6B-475A-8207-6E551F61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EFDCA-29AA-438F-B9B0-0EC7A9C6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26E5D9-0296-4FE9-B469-9D5F297F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833FE-E624-4162-80DA-164C668D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2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78F1C6-EBCF-4801-BE3D-BD928AFDE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2C04C-BFE9-4C05-BB2B-EF2F2F58F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41005-2860-4E71-A5DF-55F1FD66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43877-AA6B-402B-97A9-9022C5F0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68783-8E68-468B-917C-65793D53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D52D6-BC3B-4753-9220-975F32F2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A7361-5C18-4D3C-8B0A-949749A1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D87B-897C-4837-ACAE-92234813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C8E3C-E912-4DB0-8389-BB6266D4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EEFD0-3D9F-440C-8098-4AB0754D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2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8B947-E110-402F-A579-F256E394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D7EA4-5598-484D-BE2B-2224B9E2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239FBE-75C9-4E35-A61D-55817F88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F7164-21F7-42D4-B596-26619147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43F6A-9CC2-4B15-AEC1-BA55C918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2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6D4D6-A0AF-480F-A129-82BFE228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7316E-8DBA-4A6C-99A5-EBC14EFA4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9BCD4-8FC5-4F56-B73A-664EF64F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68A2D-4EDC-458E-BDA8-538C45AE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B077A6-C752-4338-8D6B-8612CFC7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CAD59-18E9-4BE1-90C2-FDF4915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9D62D-7D4C-47B5-A61B-F72FE4F2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244605-4CC4-47AC-AEEE-15C37D43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748119-10D2-41C1-824D-DB3025333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A992FE-9E87-4718-B451-901943D0F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B3C997-EB6B-40DB-AC7B-D3062E31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249BC8-2DE9-49E2-AA77-3AD808F5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582484-935E-4C01-826D-7EF034AC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563AA-F6D7-4E6A-B5D2-4C9BF460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6D75-EB93-4812-B559-0EAEBEC8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D22118-A761-4445-91B6-E7328B4B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DF84E-0F1D-40C4-92BF-58F372F4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A4BC50-9BB0-4A2D-8410-4C22276A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5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F86521-81E9-4B00-A372-1F261010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84BBAE-C38D-4CAE-BE2F-92F24840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DC6981-2AF2-4FCD-90DC-C75F586E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1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F376D-48A5-4F89-AE4E-D554B2E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ACD3C-4AFC-44D4-BEE9-CFDB2260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9353D-800B-42ED-AD54-CF864C9B0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084F63-B18F-415A-BA2B-94CCC469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C39FCD-36C5-4389-9655-78ED0F11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86BA6F-7895-4BB1-BF24-7BAE0593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21192-8523-42E9-B746-5D0E0F8F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8218A5-23FE-40A0-B1D0-499606C3E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0973B-D3D7-426B-83E4-913EAD7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04909C-3C46-45EF-AE58-D29FCBC0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0A1B3-B57B-452A-9673-5F1275A2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625B9-15EA-44A9-88E0-CD5C5D5C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0B9146-BB05-44C9-8382-588E326F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8F2F6-46A6-4946-8A58-F7D8FB2B9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65E66-BFFA-4293-8BDB-96F8EB2D2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7B30-1EC3-4AF2-819D-E829C6C3488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C2575-7C24-4B3E-A524-0680BCFE1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81850-8F47-4C3D-A6A8-BE576699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dudroitelectoral.fr/" TargetMode="External"/><Relationship Id="rId5" Type="http://schemas.openxmlformats.org/officeDocument/2006/relationships/hyperlink" Target="mailto:romain.rambaud@univ-grenoble-alpes.f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de.u-ga.fr/" TargetMode="External"/><Relationship Id="rId2" Type="http://schemas.openxmlformats.org/officeDocument/2006/relationships/hyperlink" Target="https://blogdudroitelectoral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E510CFF-8AF6-42A7-8802-1205C7B36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77376"/>
            <a:ext cx="12117788" cy="3387540"/>
          </a:xfrm>
        </p:spPr>
        <p:txBody>
          <a:bodyPr>
            <a:noAutofit/>
          </a:bodyPr>
          <a:lstStyle/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_1" descr="Université Grenoble-Alpes — Wikipédia">
            <a:extLst>
              <a:ext uri="{FF2B5EF4-FFF2-40B4-BE49-F238E27FC236}">
                <a16:creationId xmlns:a16="http://schemas.microsoft.com/office/drawing/2014/main" id="{336E4764-035A-4414-9A34-DCD3BC0B735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1" y="0"/>
            <a:ext cx="2492347" cy="1393084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556FB5-2DCB-49C1-AD3E-1517D3D1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809" y="28008"/>
            <a:ext cx="3083191" cy="14245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10851F-801D-4B53-B036-E25460200F2F}"/>
              </a:ext>
            </a:extLst>
          </p:cNvPr>
          <p:cNvSpPr txBox="1"/>
          <p:nvPr/>
        </p:nvSpPr>
        <p:spPr>
          <a:xfrm>
            <a:off x="488272" y="1819922"/>
            <a:ext cx="11381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électorale</a:t>
            </a:r>
          </a:p>
          <a:p>
            <a:pPr algn="ctr"/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Romain Rambaud, Professeur de droit public</a:t>
            </a:r>
          </a:p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Grenoble-Alpes, CRJ</a:t>
            </a:r>
          </a:p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romain.rambaud@univ-grenoble-alpes.fr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https://blogdudroitelectoral.fr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ABA8F-4EE9-4594-82DD-C4BBF808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" y="65719"/>
            <a:ext cx="12232461" cy="828451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 plus loin : la mesure précise des influences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3DFF4-0C98-48B7-ACC6-639C736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5" y="1174215"/>
            <a:ext cx="12136705" cy="5400563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politique ? &gt;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Franck vs. JADE, Colloque de Toulon oct. 2025.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des différentes irrégularités : variables déterminantes et régression logistique (logique de justice « prédictive 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et impact de chaque irrégularité sur la sincérité du scrutin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Analyse de toute la jurisprudence (difficultés / juridictions administratives)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Détermination du droit électoral « décisif » sur le terrain ou non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Nécessité de l’annotation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manuelle des décisions de justice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Annotation automatique des décisions de justice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17EE2-6786-4D9E-A6CF-74205BD9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559" y="-68262"/>
            <a:ext cx="12122882" cy="900506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expérimentations du projet JADE en TAL (G-A. Silber)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883D6-D2A4-4C05-A4AA-045E89CF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70870"/>
            <a:ext cx="11277600" cy="4351338"/>
          </a:xfrm>
        </p:spPr>
        <p:txBody>
          <a:bodyPr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E8DAF-99CA-47B2-AC59-63751488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92" y="3803175"/>
            <a:ext cx="4991431" cy="28940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56C569-9830-4ADA-9759-AB87A2530C10}"/>
              </a:ext>
            </a:extLst>
          </p:cNvPr>
          <p:cNvPicPr/>
          <p:nvPr/>
        </p:nvPicPr>
        <p:blipFill rotWithShape="1">
          <a:blip r:embed="rId3"/>
          <a:srcRect l="14106" t="30148" r="31120" b="54638"/>
          <a:stretch/>
        </p:blipFill>
        <p:spPr bwMode="auto">
          <a:xfrm>
            <a:off x="44395" y="574221"/>
            <a:ext cx="7490129" cy="1928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129ED4-2654-4306-84A4-CE8D71EA5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43" y="696475"/>
            <a:ext cx="4760257" cy="29367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56E749-47CE-4AD7-92D8-B57F352F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797" y="2415943"/>
            <a:ext cx="2797637" cy="22570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6F380E-98FF-4225-8B2C-AF3EDF625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16" y="4764378"/>
            <a:ext cx="5777484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B08F1-7323-40E5-9F26-10FDFE81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6252"/>
          </a:xfrm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1F233-5DC9-4A44-A946-67BD6685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144" y="943897"/>
            <a:ext cx="12254144" cy="5946774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bloqué pour cause de manque de moyens informatiques :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dépôt AAPG ANR 2025 (Université Grenoble Alpes, Mines Paris, Université Côte d’Azur) -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demande 3 ans de post-doctorant en informatique + divers (317.000 euros)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Enjeu n°1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pour annotation semi-automatique des griefs et du raisonnement du juge pour la dimension « prédictive » ou « prévisionnelle » du projet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Enjeu n°2 (si possible)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pour la jurisprudence administrative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Enjeu n°3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d’un logiciel de justice électorale pour les juges, les avocats, les citoyens – dimension algorithmique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Enjeu n°4: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ouverture et internationalisation de la méthodologie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algorithmique sur d’autres champs pour mesurer « l’influence »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5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2E0C9-3A1A-423B-A6AB-9F7C1463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129"/>
            <a:ext cx="10515600" cy="869915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Problématiques et choix effectué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13DB91-77E6-4E6D-B106-BD268AF1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2" y="922676"/>
            <a:ext cx="12158898" cy="587058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et droit des élections politiques : un rapport naturel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Mauvaise influence : droit des opérations électorales (égalité du suffrage, secret du vote, vote à distance, etc.)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Bonne ou mauvaise influence ?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Droit des campagnes électorales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ou absence d’influence ?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Droit du contentieux électoral</a:t>
            </a:r>
          </a:p>
          <a:p>
            <a:pPr>
              <a:buFontTx/>
              <a:buChar char="-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en droit des campagnes électorales (approche substantielle exclue)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Problématiques classiques : outils de propagande autorisés, financement des campagnes électorales (ce qui est interdit ou autorisé, etc.)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Actualités de ces problématiques : droit électoral pénal (financement des campagnes, prêts des personnes), influence étrangère (prêts, loi du 25 juillet 2024, réseaux sociaux)</a:t>
            </a:r>
          </a:p>
          <a:p>
            <a:pPr>
              <a:buFontTx/>
              <a:buChar char="-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L’influence en droit du contentieux électoral (approche retenue)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 classique : quelle influence de telle ou telle irrégularité sur la sincérité du scrutin ? Thèse de l’« influence déterminante » sur le cops électoral (R. Ghevontian)</a:t>
            </a:r>
          </a:p>
          <a:p>
            <a:pPr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Actualité de cette problématique : projet JADE, Justice algorithmique des élections</a:t>
            </a:r>
          </a:p>
          <a:p>
            <a:pPr>
              <a:buFontTx/>
              <a:buChar char="-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5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4F3B2-D9B5-4105-A8F7-30B01DC2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JADE</a:t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algorithmique des élections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8AFE-C038-446F-9874-20B76603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0" y="1542403"/>
            <a:ext cx="12151540" cy="50930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Grenoble-Alpes, IDEX / IRGA, 2022-2025</a:t>
            </a:r>
          </a:p>
          <a:p>
            <a:pPr marL="0" indent="0" algn="ctr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Grenoble-Alpes – Mines Paris – Nice, dépôt AAPG ANR 2025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Présentations sur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https://blogdudroitelectoral.fr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https://jade.u-ga.fr/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Rambaud, A. Hafsaoui, C. Bligny, « Une justice algorithmique pour les élections politiques ? », AJDA, 2023, p. 1323.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Rambaud, C. Bligny, A. Hafsaoui, S. Cottin, « Justice algorithmique des élections (JADE) : une nouvelle base de données du contentieux des élections législatives devant le Conseil constitutionnel », Jurimétrie, 2025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 Rambaud, C. Bligny, F. Letué, M.-J. Martinez, S. Cottin, J.-P. Camby, G. Prunier, D. Girard, A. Hafsaoui, K. Deschamps, "Projet Justice algorithmique des élections (JADE) : une analyse statistique de la jurisprudence du Conseil constitutionnel relative aux élections législatives (4 oct. 1958 – 1er avril 2024). Partie 1/2 – La structuration générale du contentieux AN", RFDC, n°140, janv. 25.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 Rambaud, C. Bligny, F. Letué, M.-J. Martinez, S. Cottin, J.-P. Camby, G. Prunier, D. Girard, A. Hafsaoui, K. Deschamps, "Projet Justice algorithmique des élections (JADE) : une analyse statistique de la jurisprudence du Conseil constitutionnel relative aux élections législatives (4 oct. 1958 – 1er avril 2024). Partie 2/2 – Sincérité du scrutin et critère de l’écart de voix", RFDC, n°141, mars 25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BB24DD-8544-42DF-836B-0259D6801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995" y="0"/>
            <a:ext cx="3347405" cy="5927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030BCA-A8CA-4DDB-8A04-F765DCE4B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" y="89132"/>
            <a:ext cx="1496566" cy="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AB2F-F20E-4793-A435-26DCF1D8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" y="102637"/>
            <a:ext cx="10515600" cy="66124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Problématiques de JADE et hypothèses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572A6-2F98-49FC-B18A-0D6D930E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1723"/>
            <a:ext cx="11832773" cy="59062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Problématique :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quelle rationalité = notion de sincérité du scrutin, écart de voix ? (v. R. Rambaud, AJDA).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/ contentieux des élections politiques 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contentieux ancien, standardisé, normé, chiffré, donc plus réceptif aux outils de la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algorithmique….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(justice prédictive, jurimétrie, etc.)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Etat de l’art français :</a:t>
            </a:r>
          </a:p>
          <a:p>
            <a:pPr lvl="1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Arbitraire ? Robert (2000), Bernard Maligner (2013)</a:t>
            </a:r>
          </a:p>
          <a:p>
            <a:pPr lvl="1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Immoral ? Demichel (1973), Maligner (2017), Rousseau (2023)</a:t>
            </a:r>
          </a:p>
          <a:p>
            <a:pPr lvl="1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Rationnel ? Prunier (2003), Rambaud (2017 et 2020), JADE (2024)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Etat de l’art « international » 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Franck, “Judicial Independence and the Validity of Controverted Elections”,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Law and Economics Review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Fall 2010, Vol. 12, No. 2 (Fall 2010), pp. 423-461 (Conseil constitutionnel)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Franck, “Judicial impartiality in politically charged cases”,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 Polit Econ (2018) 29:193–229 (Conseil d’Etat)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4110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E2DD7-77A7-4F48-8C63-458A535E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" y="54915"/>
            <a:ext cx="11977396" cy="67329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point de départ : les données juridiques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94BA5-0288-45DD-983E-46049D4A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332" y="989044"/>
            <a:ext cx="11977397" cy="4351338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bases de données Décisions : la problématique de la préparation des données / métadonnées par les juridictions (XML – Zip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Datagouv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Conseil constitutionnel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balises sémantiques suivantes permettent de trier informatiquement les décisions selon : &lt;ECLI&gt; (numéro unique de la décision), &lt;URL&gt; (lien internet), &lt;NATURE&gt; (AN, SEN, etc.), &lt;TITRE&gt; (type d’élection et circonscription concernée), &lt;DATE_DEC&gt; (date) et &lt;SOLUTION&gt; (sens de la décision). Il existe en plus sur certains décisions les « Abstracts » en JSON</a:t>
            </a: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2AE520-6E86-4F3B-A673-D38689C6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78" y="4728953"/>
            <a:ext cx="167783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3.png">
            <a:extLst>
              <a:ext uri="{FF2B5EF4-FFF2-40B4-BE49-F238E27FC236}">
                <a16:creationId xmlns:a16="http://schemas.microsoft.com/office/drawing/2014/main" id="{41510FF0-59B7-45F9-827C-FCC3E6CA9CD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86990" y="3645187"/>
            <a:ext cx="5605010" cy="32274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24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605F9A-7E63-42E8-9A95-2B2A028A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" y="4045456"/>
            <a:ext cx="6654000" cy="24403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8B836B-F5E4-4951-8EA5-86ADF28FEA76}"/>
              </a:ext>
            </a:extLst>
          </p:cNvPr>
          <p:cNvSpPr txBox="1"/>
          <p:nvPr/>
        </p:nvSpPr>
        <p:spPr>
          <a:xfrm>
            <a:off x="27401" y="90636"/>
            <a:ext cx="1189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généraux du projet JADE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31CC37-ED84-47D1-902E-770E71E9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88" y="1763536"/>
            <a:ext cx="7666837" cy="20294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580AEB-95C1-4775-9D8F-17124360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2671"/>
            <a:ext cx="2341067" cy="24203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A63289-4992-4ED4-B566-D25E144FD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067" y="1372671"/>
            <a:ext cx="2228121" cy="12782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9086D-FA4F-4BB1-9E6B-DA8A3FBB9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202" y="4498426"/>
            <a:ext cx="6654000" cy="23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73AF1-FB36-471E-90DA-C0E423F3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0" y="0"/>
            <a:ext cx="12111700" cy="744584"/>
          </a:xfrm>
        </p:spPr>
        <p:txBody>
          <a:bodyPr>
            <a:noAutofit/>
          </a:bodyPr>
          <a:lstStyle/>
          <a:p>
            <a:r>
              <a:rPr lang="fr-F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écarts de voix dans les décisions d’annulation : la zone de l’influence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FA40F58-7189-4D40-9F5B-2A144B52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23" y="945715"/>
            <a:ext cx="10980938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0FC87-2F03-4C03-8E05-3160847210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25" y="2689934"/>
            <a:ext cx="4234647" cy="39461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484A1E-96F8-4444-96B1-B61684ADC3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06" y="2689934"/>
            <a:ext cx="4234646" cy="3946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5FDE8-DC48-43C9-8DFE-AC5DD9F8A159}"/>
              </a:ext>
            </a:extLst>
          </p:cNvPr>
          <p:cNvSpPr/>
          <p:nvPr/>
        </p:nvSpPr>
        <p:spPr>
          <a:xfrm>
            <a:off x="7073832" y="881833"/>
            <a:ext cx="5377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2002, sauf exceptions,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annulations ont au moins un écart de voix entre les candidats 2 et 3 du tour 1 ou entre les candidats 1 et 2 du tour 2 inférieur ou égal à 279.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D1D618-B2E0-49CE-904C-09E1CE249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646" y="899106"/>
            <a:ext cx="7396537" cy="22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1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37487-233E-441B-9084-18BBD76C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6" y="-51330"/>
            <a:ext cx="13124330" cy="113375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écarts de voix dans les décisions d’annulation :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zone de l’influence</a:t>
            </a:r>
            <a:b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6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81EAC0-69D7-4496-9177-9294E478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93" y="26996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Image 5" descr="Une image contenant texte, Rectangle, capture d’écran, croquis&#10;&#10;Description générée automatiquement">
            <a:extLst>
              <a:ext uri="{FF2B5EF4-FFF2-40B4-BE49-F238E27FC236}">
                <a16:creationId xmlns:a16="http://schemas.microsoft.com/office/drawing/2014/main" id="{04438A26-C813-4148-9536-54E838F9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" y="575650"/>
            <a:ext cx="3590090" cy="35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94D1771C-2EC4-432F-BA92-88BBD20A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3" y="3788785"/>
            <a:ext cx="3970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1200" b="0" i="1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fr-FR" altLang="fr-FR" sz="12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: Plus petits </a:t>
            </a:r>
            <a:r>
              <a:rPr kumimoji="0" lang="fr-FR" altLang="fr-FR" sz="12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2 et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tour 1 et les candidats 1 et 2 du tour 2 en valeur absolue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68438AB-0C20-45D7-AEE9-F14F02CA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54" y="22165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Image 6" descr="Une image contenant Rectangle, capture d’écran, croquis, conception&#10;&#10;Description générée automatiquement">
            <a:extLst>
              <a:ext uri="{FF2B5EF4-FFF2-40B4-BE49-F238E27FC236}">
                <a16:creationId xmlns:a16="http://schemas.microsoft.com/office/drawing/2014/main" id="{360B102E-8593-4C8E-A3B9-6288A8FE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6" y="529576"/>
            <a:ext cx="3636164" cy="36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AFC083C-49D2-4F6C-B8F5-61994CB5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138" y="3788784"/>
            <a:ext cx="4611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1200" b="0" i="1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: Plus petits 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2 et 3 du tour 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les candidats 1 et 2 du tour 2 en %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6F4538-9711-4529-81EA-CE86A352E197}"/>
              </a:ext>
            </a:extLst>
          </p:cNvPr>
          <p:cNvSpPr txBox="1"/>
          <p:nvPr/>
        </p:nvSpPr>
        <p:spPr>
          <a:xfrm>
            <a:off x="69029" y="4289086"/>
            <a:ext cx="7497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n°2022-5813/5814 AN et n°2022-5760 AN) : problèmes de dysfonctionnement dans le vote à distance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n°2002-2725 AN, en réalité ce qui est litigieux en l’espèce était la situation du 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n’avait pas pu se qualifier au second tour alors qu’il se trouvait à seulement… 34 voix des 12,5 % des inscrits qui lui auraient permis de se maintenir au second tour. Il s’agit donc d’un faux positif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n°62-297/305 AN, Corse, 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circ. : contrôle du juge totalement impossible par une arrivée anormalement tardive en commission de recensement des procès-verbaux</a:t>
            </a:r>
          </a:p>
        </p:txBody>
      </p:sp>
      <p:pic>
        <p:nvPicPr>
          <p:cNvPr id="14" name="Image 12">
            <a:extLst>
              <a:ext uri="{FF2B5EF4-FFF2-40B4-BE49-F238E27FC236}">
                <a16:creationId xmlns:a16="http://schemas.microsoft.com/office/drawing/2014/main" id="{3C72449D-3BE5-4148-89D6-AC0A5F72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95" y="701831"/>
            <a:ext cx="2779715" cy="27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B66870-7B03-4D45-9FE5-B162E5202447}"/>
              </a:ext>
            </a:extLst>
          </p:cNvPr>
          <p:cNvSpPr/>
          <p:nvPr/>
        </p:nvSpPr>
        <p:spPr>
          <a:xfrm>
            <a:off x="7119356" y="331205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altLang="fr-FR" sz="1100" i="1" dirty="0" bmk="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lang="fr-FR" altLang="fr-FR" sz="1100" i="1" dirty="0" bmk="_Toc172709087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: Plus petit </a:t>
            </a:r>
            <a:r>
              <a:rPr lang="fr-FR" altLang="fr-FR" sz="1100" i="1" dirty="0" bmk="_Toc172709087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100" i="1" dirty="0" bmk="_Toc172709087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 de voix entre les candidats 2 et 3 du tour 1 </a:t>
            </a:r>
            <a:br>
              <a:rPr lang="fr-FR" altLang="fr-FR" sz="1100" i="1" dirty="0" bmk="_Toc172709087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100" i="1" dirty="0" bmk="_Toc172709087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les candidats 1 et 2 du tour 2 au cours du temps</a:t>
            </a:r>
            <a:endParaRPr lang="fr-FR" altLang="fr-FR" sz="2800" dirty="0">
              <a:latin typeface="Arial" panose="020B0604020202020204" pitchFamily="34" charset="0"/>
            </a:endParaRPr>
          </a:p>
        </p:txBody>
      </p:sp>
      <p:pic>
        <p:nvPicPr>
          <p:cNvPr id="16" name="Image 27">
            <a:extLst>
              <a:ext uri="{FF2B5EF4-FFF2-40B4-BE49-F238E27FC236}">
                <a16:creationId xmlns:a16="http://schemas.microsoft.com/office/drawing/2014/main" id="{4027AD90-CEF4-4F3C-8FB9-0A1686B0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95" y="3672601"/>
            <a:ext cx="2741486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F49A31-D528-4266-8970-F1E198853EA9}"/>
              </a:ext>
            </a:extLst>
          </p:cNvPr>
          <p:cNvSpPr/>
          <p:nvPr/>
        </p:nvSpPr>
        <p:spPr>
          <a:xfrm>
            <a:off x="7272278" y="638969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i="1" dirty="0" bmk="_Toc172709088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 : Plus petit </a:t>
            </a:r>
            <a:r>
              <a:rPr lang="fr-FR" altLang="fr-FR" sz="1050" i="1" dirty="0" bmk="_Toc172709088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050" i="1" dirty="0" bmk="_Toc172709088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 de voix entre les candidats 2 et 3 du tour 1 </a:t>
            </a:r>
            <a:br>
              <a:rPr lang="fr-FR" altLang="fr-FR" sz="1050" i="1" dirty="0" bmk="_Toc172709088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050" i="1" dirty="0" bmk="_Toc172709088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les candidats 1 et 2 du tour 2 en pourcentage au cours du temps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08845-EAE9-4B6B-AE99-AA47CE88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8" y="-117650"/>
            <a:ext cx="10515600" cy="904382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L’écart de voix dans les décisions de rejet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B2734C3-1168-469C-9372-2A12D851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3" y="20063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8" name="Image 30">
            <a:extLst>
              <a:ext uri="{FF2B5EF4-FFF2-40B4-BE49-F238E27FC236}">
                <a16:creationId xmlns:a16="http://schemas.microsoft.com/office/drawing/2014/main" id="{32C78331-7B7F-4E84-BD81-64753F97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15" y="879310"/>
            <a:ext cx="5532654" cy="22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F6C5CDC-6FF0-4AB3-A84B-A156A80B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3958" y="311522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 : 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1 et 2 au second tour et 2 et 3 au premier tour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valeur absolue dans les d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cisions de rejet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1" name="Image 39">
            <a:extLst>
              <a:ext uri="{FF2B5EF4-FFF2-40B4-BE49-F238E27FC236}">
                <a16:creationId xmlns:a16="http://schemas.microsoft.com/office/drawing/2014/main" id="{AD158082-CA70-4BDC-9569-8A8E3896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07126"/>
            <a:ext cx="5520889" cy="24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7F7F1ABA-794D-4340-ADFE-3A0EE14B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82" y="2106368"/>
            <a:ext cx="15896332" cy="5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84" name="Image 40">
            <a:extLst>
              <a:ext uri="{FF2B5EF4-FFF2-40B4-BE49-F238E27FC236}">
                <a16:creationId xmlns:a16="http://schemas.microsoft.com/office/drawing/2014/main" id="{3CF5E1A4-9D83-4C43-98E8-10E4B93B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88" y="2106368"/>
            <a:ext cx="5091794" cy="19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464143-7306-4BC2-B0C1-0D72F30B209F}"/>
              </a:ext>
            </a:extLst>
          </p:cNvPr>
          <p:cNvSpPr/>
          <p:nvPr/>
        </p:nvSpPr>
        <p:spPr>
          <a:xfrm>
            <a:off x="6083285" y="422855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2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10 : Ecarts de voix dans les décisions de rejet avec visualisation des décisions rendues en 38 al. 2</a:t>
            </a:r>
            <a:endParaRPr lang="fr-FR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44B36-75F5-448B-8C01-257B59088C4C}"/>
              </a:ext>
            </a:extLst>
          </p:cNvPr>
          <p:cNvSpPr/>
          <p:nvPr/>
        </p:nvSpPr>
        <p:spPr>
          <a:xfrm>
            <a:off x="161925" y="61116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2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9 : Écarts de voix entre les candidats 1 et 2 au second tour et 2 et 3 au premier tour en % dans les décisions de rejet</a:t>
            </a:r>
            <a:endParaRPr lang="fr-FR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18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1475</Words>
  <Application>Microsoft Office PowerPoint</Application>
  <PresentationFormat>Grand écran</PresentationFormat>
  <Paragraphs>95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Problématiques et choix effectué</vt:lpstr>
      <vt:lpstr>Projet JADE Justice algorithmique des élections</vt:lpstr>
      <vt:lpstr>Problématiques de JADE et hypothèses</vt:lpstr>
      <vt:lpstr>Le point de départ : les données juridiques</vt:lpstr>
      <vt:lpstr>Présentation PowerPoint</vt:lpstr>
      <vt:lpstr>Les écarts de voix dans les décisions d’annulation : la zone de l’influence</vt:lpstr>
      <vt:lpstr>Les écarts de voix dans les décisions d’annulation : la zone de l’influence </vt:lpstr>
      <vt:lpstr>L’écart de voix dans les décisions de rejet</vt:lpstr>
      <vt:lpstr>Aller plus loin : la mesure précise des influences</vt:lpstr>
      <vt:lpstr>Les expérimentations du projet JADE en TAL (G-A. Silber)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JADE  Justice algorithmique des élections</dc:title>
  <dc:creator>ROMAIN RAMBAUD</dc:creator>
  <cp:lastModifiedBy>ROMAIN RAMBAUD</cp:lastModifiedBy>
  <cp:revision>273</cp:revision>
  <dcterms:created xsi:type="dcterms:W3CDTF">2023-11-21T13:17:25Z</dcterms:created>
  <dcterms:modified xsi:type="dcterms:W3CDTF">2025-05-22T13:05:35Z</dcterms:modified>
</cp:coreProperties>
</file>