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3648" r:id="rId1"/>
  </p:sldMasterIdLst>
  <p:notesMasterIdLst>
    <p:notesMasterId r:id="rId13"/>
  </p:notesMasterIdLst>
  <p:sldIdLst>
    <p:sldId id="256" r:id="rId2"/>
    <p:sldId id="281" r:id="rId3"/>
    <p:sldId id="257" r:id="rId4"/>
    <p:sldId id="299" r:id="rId5"/>
    <p:sldId id="258" r:id="rId6"/>
    <p:sldId id="285" r:id="rId7"/>
    <p:sldId id="312" r:id="rId8"/>
    <p:sldId id="314" r:id="rId9"/>
    <p:sldId id="315" r:id="rId10"/>
    <p:sldId id="316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A4A958D-635F-4AFB-AD7B-1E33031C9C7C}">
          <p14:sldIdLst>
            <p14:sldId id="256"/>
            <p14:sldId id="281"/>
            <p14:sldId id="257"/>
            <p14:sldId id="299"/>
            <p14:sldId id="258"/>
            <p14:sldId id="285"/>
            <p14:sldId id="312"/>
            <p14:sldId id="314"/>
            <p14:sldId id="315"/>
            <p14:sldId id="31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6" y="10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93852-CE7A-49AF-A650-4F1A7A18F7A9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4F3FC-92AC-46D4-BF31-B7A870DCA8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4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4F3FC-92AC-46D4-BF31-B7A870DCA8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73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48597D-EE93-4635-8D91-C27D8DD3300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EFA97EC-E263-4D76-96C8-24111C85592E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12A78C-4690-48D6-9B3A-9B9789F010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DBA8C0-FAF5-48D3-96BB-7FEDE22CE1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6F85BF-3115-4384-BB36-8D5A370A5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202786-3275-4E08-B277-87BD906F8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A1FA8-2F47-47E9-B0DC-7DF91CA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B1B3D3-7B92-4AB3-9FB2-7E9DB5D2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2F7102-75CA-4646-B6C5-D07BDC9B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2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E8A49-2274-4F42-96A2-F6BCABAA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72F8E5-3E6B-475A-8207-6E551F619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DEFDCA-29AA-438F-B9B0-0EC7A9C6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26E5D9-0296-4FE9-B469-9D5F297FE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E833FE-E624-4162-80DA-164C668D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927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78F1C6-EBCF-4801-BE3D-BD928AFDE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82C04C-BFE9-4C05-BB2B-EF2F2F58F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741005-2860-4E71-A5DF-55F1FD66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43877-AA6B-402B-97A9-9022C5F0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B68783-8E68-468B-917C-65793D53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70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D52D6-BC3B-4753-9220-975F32F24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9A7361-5C18-4D3C-8B0A-949749A1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D87B-897C-4837-ACAE-92234813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8C8E3C-E912-4DB0-8389-BB6266D4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EEFD0-3D9F-440C-8098-4AB0754D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92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8B947-E110-402F-A579-F256E394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D7EA4-5598-484D-BE2B-2224B9E2D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239FBE-75C9-4E35-A61D-55817F883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FF7164-21F7-42D4-B596-26619147F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743F6A-9CC2-4B15-AEC1-BA55C918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25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E6D4D6-A0AF-480F-A129-82BFE2288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57316E-8DBA-4A6C-99A5-EBC14EFA4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59BCD4-8FC5-4F56-B73A-664EF64F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68A2D-4EDC-458E-BDA8-538C45AE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B077A6-C752-4338-8D6B-8612CFC7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CAD59-18E9-4BE1-90C2-FDF4915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7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9D62D-7D4C-47B5-A61B-F72FE4F2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244605-4CC4-47AC-AEEE-15C37D43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748119-10D2-41C1-824D-DB3025333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A992FE-9E87-4718-B451-901943D0F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B3C997-EB6B-40DB-AC7B-D3062E319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249BC8-2DE9-49E2-AA77-3AD808F5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582484-935E-4C01-826D-7EF034AC1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563AA-F6D7-4E6A-B5D2-4C9BF460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1D6D75-EB93-4812-B559-0EAEBEC8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D22118-A761-4445-91B6-E7328B4B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CDF84E-0F1D-40C4-92BF-58F372F4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A4BC50-9BB0-4A2D-8410-4C22276A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65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F86521-81E9-4B00-A372-1F261010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84BBAE-C38D-4CAE-BE2F-92F24840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DC6981-2AF2-4FCD-90DC-C75F586E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01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CF376D-48A5-4F89-AE4E-D554B2E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4ACD3C-4AFC-44D4-BEE9-CFDB2260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19353D-800B-42ED-AD54-CF864C9B0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084F63-B18F-415A-BA2B-94CCC469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C39FCD-36C5-4389-9655-78ED0F11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86BA6F-7895-4BB1-BF24-7BAE0593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6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21192-8523-42E9-B746-5D0E0F8F7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8218A5-23FE-40A0-B1D0-499606C3E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C0973B-D3D7-426B-83E4-913EAD74C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04909C-3C46-45EF-AE58-D29FCBC0E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00A1B3-B57B-452A-9673-5F1275A2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4625B9-15EA-44A9-88E0-CD5C5D5C1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9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0B9146-BB05-44C9-8382-588E326F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C8F2F6-46A6-4946-8A58-F7D8FB2B9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A65E66-BFFA-4293-8BDB-96F8EB2D2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7B30-1EC3-4AF2-819D-E829C6C34886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8C2575-7C24-4B3E-A524-0680BCFE1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C81850-8F47-4C3D-A6A8-BE576699E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613F8-DDAC-4D5E-9766-72F62ECE0D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1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dudroitelectoral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7A76B-95CE-4532-AEF6-B05DCFE9E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75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Projet JADE</a:t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algorithmique des élections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E510CFF-8AF6-42A7-8802-1205C7B36A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59" y="2981055"/>
            <a:ext cx="11915191" cy="3022697"/>
          </a:xfrm>
        </p:spPr>
        <p:txBody>
          <a:bodyPr>
            <a:noAutofit/>
          </a:bodyPr>
          <a:lstStyle/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Grenoble-Alpes, IDEX / IRGA UGA, 2022-2025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Romain Rambaud, Professeur de droit public</a:t>
            </a:r>
          </a:p>
          <a:p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Avec l’équipe du projet JADE (CRJ, LJK, LIG, PACTE, Litt&amp;Arts, etc.)</a:t>
            </a:r>
          </a:p>
        </p:txBody>
      </p:sp>
      <p:pic>
        <p:nvPicPr>
          <p:cNvPr id="4" name="Picture 2_1" descr="Université Grenoble-Alpes — Wikipédia">
            <a:extLst>
              <a:ext uri="{FF2B5EF4-FFF2-40B4-BE49-F238E27FC236}">
                <a16:creationId xmlns:a16="http://schemas.microsoft.com/office/drawing/2014/main" id="{336E4764-035A-4414-9A34-DCD3BC0B735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0"/>
            <a:ext cx="2264040" cy="1388520"/>
          </a:xfrm>
          <a:prstGeom prst="rect">
            <a:avLst/>
          </a:prstGeom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EC9E61-0A39-46B5-AFD2-55262037DCEB}"/>
              </a:ext>
            </a:extLst>
          </p:cNvPr>
          <p:cNvSpPr txBox="1"/>
          <p:nvPr/>
        </p:nvSpPr>
        <p:spPr>
          <a:xfrm>
            <a:off x="45224" y="6232066"/>
            <a:ext cx="12101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septembre 2024, présentation VERELECT Sciences Po Paris</a:t>
            </a:r>
          </a:p>
        </p:txBody>
      </p:sp>
    </p:spTree>
    <p:extLst>
      <p:ext uri="{BB962C8B-B14F-4D97-AF65-F5344CB8AC3E}">
        <p14:creationId xmlns:p14="http://schemas.microsoft.com/office/powerpoint/2010/main" val="229955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08845-EAE9-4B6B-AE99-AA47CE88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38" y="-117650"/>
            <a:ext cx="10515600" cy="904382"/>
          </a:xfrm>
        </p:spPr>
        <p:txBody>
          <a:bodyPr/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Rejets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B2734C3-1168-469C-9372-2A12D851A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93" y="200635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8" name="Image 30">
            <a:extLst>
              <a:ext uri="{FF2B5EF4-FFF2-40B4-BE49-F238E27FC236}">
                <a16:creationId xmlns:a16="http://schemas.microsoft.com/office/drawing/2014/main" id="{32C78331-7B7F-4E84-BD81-64753F970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15" y="879310"/>
            <a:ext cx="5532654" cy="223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AF6C5CDC-6FF0-4AB3-A84B-A156A80B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3958" y="3115220"/>
            <a:ext cx="1219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8 : 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1 et 2 au second tour et 2 et 3 au premier tour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valeur absolue dans les d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9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cisions de rejet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1" name="Image 39">
            <a:extLst>
              <a:ext uri="{FF2B5EF4-FFF2-40B4-BE49-F238E27FC236}">
                <a16:creationId xmlns:a16="http://schemas.microsoft.com/office/drawing/2014/main" id="{AD158082-CA70-4BDC-9569-8A8E3896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07126"/>
            <a:ext cx="5520889" cy="24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7F7F1ABA-794D-4340-ADFE-3A0EE14B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82" y="2106368"/>
            <a:ext cx="15896332" cy="58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84" name="Image 40">
            <a:extLst>
              <a:ext uri="{FF2B5EF4-FFF2-40B4-BE49-F238E27FC236}">
                <a16:creationId xmlns:a16="http://schemas.microsoft.com/office/drawing/2014/main" id="{3CF5E1A4-9D83-4C43-98E8-10E4B93B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188" y="2106368"/>
            <a:ext cx="5091794" cy="199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464143-7306-4BC2-B0C1-0D72F30B209F}"/>
              </a:ext>
            </a:extLst>
          </p:cNvPr>
          <p:cNvSpPr/>
          <p:nvPr/>
        </p:nvSpPr>
        <p:spPr>
          <a:xfrm>
            <a:off x="6083285" y="422855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12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10 : Ecarts de voix dans les décisions de rejet avec visualisation des décisions rendues en 38 al. 2</a:t>
            </a:r>
            <a:endParaRPr lang="fr-FR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C44B36-75F5-448B-8C01-257B59088C4C}"/>
              </a:ext>
            </a:extLst>
          </p:cNvPr>
          <p:cNvSpPr/>
          <p:nvPr/>
        </p:nvSpPr>
        <p:spPr>
          <a:xfrm>
            <a:off x="161925" y="61116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fr-FR" sz="1200" i="1" dirty="0">
                <a:solidFill>
                  <a:srgbClr val="44546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9 : Écarts de voix entre les candidats 1 et 2 au second tour et 2 et 3 au premier tour en % dans les décisions de rejet</a:t>
            </a:r>
            <a:endParaRPr lang="fr-FR" sz="1200" i="1" dirty="0">
              <a:solidFill>
                <a:srgbClr val="44546A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18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217EE2-6786-4D9E-A6CF-74205BD9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3" y="161508"/>
            <a:ext cx="11424285" cy="900506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Quelques problématiques d’IA (expérimental)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883D6-D2A4-4C05-A4AA-045E89CFE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70870"/>
            <a:ext cx="11277600" cy="4351338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Apprentissage supervisé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Très délicate tâche d’annotation…. L’échec de 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Just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Quelques expérimentations de classification et de qualification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Recherche de financements (ANR, IDEX)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1E8DAF-99CA-47B2-AC59-637514881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775" y="4046962"/>
            <a:ext cx="4848225" cy="28110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F56C569-9830-4ADA-9759-AB87A2530C10}"/>
              </a:ext>
            </a:extLst>
          </p:cNvPr>
          <p:cNvPicPr/>
          <p:nvPr/>
        </p:nvPicPr>
        <p:blipFill rotWithShape="1">
          <a:blip r:embed="rId3"/>
          <a:srcRect l="14106" t="30148" r="31120" b="54638"/>
          <a:stretch/>
        </p:blipFill>
        <p:spPr bwMode="auto">
          <a:xfrm>
            <a:off x="0" y="2581275"/>
            <a:ext cx="8177741" cy="20820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326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CBD87-9F7D-4D83-8FD9-64905E7DD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49" y="0"/>
            <a:ext cx="10144125" cy="44767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de la 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24FBC9-6F13-406A-ABDF-A530AF859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" y="585927"/>
            <a:ext cx="12042711" cy="64960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du projet JADE</a:t>
            </a:r>
          </a:p>
          <a:p>
            <a:pPr marL="514350" indent="-514350">
              <a:buAutoNum type="arabicParenR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sur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https://blogdudroitelectoral.fr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arenR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Rambaud, A. Hafsaoui, C. Bligny, « Une justice algorithmique pour les élections politiques ? », AJDA, 2023, p. 1323.</a:t>
            </a:r>
          </a:p>
          <a:p>
            <a:pPr marL="514350" indent="-514350">
              <a:buAutoNum type="arabicParenR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Rambaud, C. Bligny, A. Hafsaoui, S. Cottin, « Justice algorithmique des élections (JADE) : une nouvelle base de données du contentieux des élections législatives devant le Conseil constitutionnel », Jurimétrie, automne 2024</a:t>
            </a:r>
          </a:p>
          <a:p>
            <a:pPr marL="514350" indent="-514350">
              <a:buAutoNum type="arabicParenR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 Rambaud, C. Bligny, F. Letué, M.-J. Martinez, S. Cottin, J.-P. Camby, G. Prunier, D. Girard, A. Hafsaoui, K. Deschamps, "Projet Justice algorithmique des élections (JADE) : une analyse statistique de la jurisprudence du Conseil constitutionnel relative aux élections législatives (4 oct. 1958 – 1er avril 2024). Partie 1/2 – La structuration générale du contentieux AN", RFDC, n°140, janv. 2025 </a:t>
            </a:r>
          </a:p>
          <a:p>
            <a:pPr marL="514350" indent="-514350">
              <a:buAutoNum type="arabicParenR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Idem, "Projet Justice algorithmique des élections (JADE) : une analyse statistique de la jurisprudence du Conseil constitutionnel relative aux élections législatives (4 oct. 1958 – 1er avril 2024). Partie 2/2 – Sincérité du scrutin et critère de l’écart de voix", RFDC, n°141, mars 2025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du projet JADE 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Problématiques et hypothèses de recherche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L'élaboration technique de la base de données du projet JADE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Les résultats concernant la notion d’écart de voix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Les problématiques d’IA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12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AB2F-F20E-4793-A435-26DCF1D8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5" y="102637"/>
            <a:ext cx="10515600" cy="66124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Problématiques et hypothèses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E572A6-2F98-49FC-B18A-0D6D930E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9086"/>
            <a:ext cx="11832773" cy="5906277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Constat 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montée en puissance de la « justice prédictive », de la « </a:t>
            </a:r>
            <a:r>
              <a:rPr lang="fr-F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jurimétrie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» mais peu de travaux en droit public (ex. Supra Legem)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/ contentieux des élections politiques 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contentieux ancien, standardisé, normé, chiffré, donc plus réceptif aux outils de la justice algorithmique….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Problématique :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quelle rationalité = notion de sincérité du scrutin, écart de voix ? (v. R. Rambaud, AJDA)</a:t>
            </a:r>
          </a:p>
          <a:p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: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hypothèse qu’une « méthodologie » de la justice algorithmique se développe MAIS qu’elle est actuellement surtout développée par des start-ups / Legal tech donc échappent à la recherche publique et au service public (thèse A. Hafsaoui).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41109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E358E-F2BA-4257-9525-E077E5FA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9" y="91954"/>
            <a:ext cx="12192001" cy="763764"/>
          </a:xfrm>
        </p:spPr>
        <p:txBody>
          <a:bodyPr>
            <a:noAutofit/>
          </a:bodyPr>
          <a:lstStyle/>
          <a:p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Etat de l’art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l’écart de voix : arbitraire, immoral ou rationnel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4446A0-56FD-4702-9621-197A4AC3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4" y="1253067"/>
            <a:ext cx="12085971" cy="5025496"/>
          </a:xfrm>
        </p:spPr>
        <p:txBody>
          <a:bodyPr>
            <a:norm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Etat de l’art français :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Arbitraire ? Robert (2000), Bernard Maligner (2013)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Immoral ? Demichel (1973), Maligner (2017), Rousseau (2023)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Rationnel ? Prunier (2003), Rambaud (2017 et 2020), JADE (2024)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Etat de l’art « international » 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Franck, “Judicial Independence and the Validity of Controverted Elections”,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Law and Economics Review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Fall 2010, Vol. 12, No. 2 (Fall 2010), pp. 423-461 (Conseil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constitutionnel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Franck, “Judicial impartiality in politically charged cases”,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Polit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 29:193–229 (Conseil d’Etat)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4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2E2DD7-77A7-4F48-8C63-458A535E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59851"/>
            <a:ext cx="11977396" cy="82919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Elaboration technique des bases de données JADE</a:t>
            </a:r>
            <a:b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994BA5-0288-45DD-983E-46049D4AB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1330" y="989044"/>
            <a:ext cx="11977395" cy="4351338"/>
          </a:xfrm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bases de données Décisions : la problématique de la (non)préparation des données / métadonnées par les juridictions (XML – Zip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Datagouv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Conseil constitutionnel :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balises sémantiques suivantes permettent de trier informatiquement les décisions selon : &lt;ECLI&gt; (numéro unique de la décision), &lt;URL&gt; (lien internet), &lt;NATURE&gt; (AN, SEN, etc.), &lt;TITRE&gt; (type d’élection et circonscription concernée), &lt;DATE_DEC&gt; (date) et &lt;SOLUTION&gt; (sens de la décision). Il existe en plus sur certains décisions les « Abstracts » en JSON</a:t>
            </a: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Conseil d’Etat :</a:t>
            </a: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B95D94C-63D1-44D6-85C9-747FD6EFC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77566"/>
              </p:ext>
            </p:extLst>
          </p:nvPr>
        </p:nvGraphicFramePr>
        <p:xfrm>
          <a:off x="2942278" y="4519079"/>
          <a:ext cx="8973787" cy="217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812">
                  <a:extLst>
                    <a:ext uri="{9D8B030D-6E8A-4147-A177-3AD203B41FA5}">
                      <a16:colId xmlns:a16="http://schemas.microsoft.com/office/drawing/2014/main" val="2051530279"/>
                    </a:ext>
                  </a:extLst>
                </a:gridCol>
                <a:gridCol w="1695788">
                  <a:extLst>
                    <a:ext uri="{9D8B030D-6E8A-4147-A177-3AD203B41FA5}">
                      <a16:colId xmlns:a16="http://schemas.microsoft.com/office/drawing/2014/main" val="2389535969"/>
                    </a:ext>
                  </a:extLst>
                </a:gridCol>
                <a:gridCol w="884866">
                  <a:extLst>
                    <a:ext uri="{9D8B030D-6E8A-4147-A177-3AD203B41FA5}">
                      <a16:colId xmlns:a16="http://schemas.microsoft.com/office/drawing/2014/main" val="3357993191"/>
                    </a:ext>
                  </a:extLst>
                </a:gridCol>
                <a:gridCol w="744295">
                  <a:extLst>
                    <a:ext uri="{9D8B030D-6E8A-4147-A177-3AD203B41FA5}">
                      <a16:colId xmlns:a16="http://schemas.microsoft.com/office/drawing/2014/main" val="3080115035"/>
                    </a:ext>
                  </a:extLst>
                </a:gridCol>
                <a:gridCol w="1168445">
                  <a:extLst>
                    <a:ext uri="{9D8B030D-6E8A-4147-A177-3AD203B41FA5}">
                      <a16:colId xmlns:a16="http://schemas.microsoft.com/office/drawing/2014/main" val="3653213532"/>
                    </a:ext>
                  </a:extLst>
                </a:gridCol>
                <a:gridCol w="1168445">
                  <a:extLst>
                    <a:ext uri="{9D8B030D-6E8A-4147-A177-3AD203B41FA5}">
                      <a16:colId xmlns:a16="http://schemas.microsoft.com/office/drawing/2014/main" val="3858486830"/>
                    </a:ext>
                  </a:extLst>
                </a:gridCol>
                <a:gridCol w="1153818">
                  <a:extLst>
                    <a:ext uri="{9D8B030D-6E8A-4147-A177-3AD203B41FA5}">
                      <a16:colId xmlns:a16="http://schemas.microsoft.com/office/drawing/2014/main" val="2996913864"/>
                    </a:ext>
                  </a:extLst>
                </a:gridCol>
                <a:gridCol w="1121318">
                  <a:extLst>
                    <a:ext uri="{9D8B030D-6E8A-4147-A177-3AD203B41FA5}">
                      <a16:colId xmlns:a16="http://schemas.microsoft.com/office/drawing/2014/main" val="3560967441"/>
                    </a:ext>
                  </a:extLst>
                </a:gridCol>
              </a:tblGrid>
              <a:tr h="1833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Code PJCA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Texte Code PCJA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Total décisions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Balises solution remplies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Balises solution non remplies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187978"/>
                  </a:ext>
                </a:extLst>
              </a:tr>
              <a:tr h="18338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Nombre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%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Nb Métadonnées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Nombre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%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3844587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28-005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Dispositions générales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240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98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40,8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59,2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3621975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Présidentielle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53,8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46,2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697243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Législatives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54,8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19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45,2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78682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Européennes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27,0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73,0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05157"/>
                  </a:ext>
                </a:extLst>
              </a:tr>
              <a:tr h="345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28-025 sauf 28-025-04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Régionales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176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29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16,5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147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83,5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91766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Départementales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465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122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26,2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343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73,8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024410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28-04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Municipales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1868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470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25,2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61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1398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74,8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5906376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28-08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Procédure spéciale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820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359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43,8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104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461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56,2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3145789"/>
                  </a:ext>
                </a:extLst>
              </a:tr>
              <a:tr h="1833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Total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Elections politiques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3661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1118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30,5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2543</a:t>
                      </a:r>
                      <a:endParaRPr lang="fr-FR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69,5</a:t>
                      </a:r>
                      <a:endParaRPr lang="fr-FR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425774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E2AE520-6E86-4F3B-A673-D38689C60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2278" y="4728953"/>
            <a:ext cx="1677833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4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8744488-06C2-4DCF-95FF-20D0591774A3}"/>
              </a:ext>
            </a:extLst>
          </p:cNvPr>
          <p:cNvSpPr txBox="1"/>
          <p:nvPr/>
        </p:nvSpPr>
        <p:spPr>
          <a:xfrm>
            <a:off x="2374376" y="6095409"/>
            <a:ext cx="7203078" cy="430959"/>
          </a:xfrm>
          <a:prstGeom prst="rect">
            <a:avLst/>
          </a:prstGeom>
          <a:noFill/>
          <a:ln>
            <a:noFill/>
          </a:ln>
        </p:spPr>
        <p:txBody>
          <a:bodyPr vert="horz" wrap="none" lIns="108847" tIns="54423" rIns="108847" bIns="54423" anchorCtr="0" compatLnSpc="0">
            <a:spAutoFit/>
          </a:bodyPr>
          <a:lstStyle/>
          <a:p>
            <a:pPr hangingPunct="0"/>
            <a:r>
              <a:rPr lang="fr-FR" sz="2177">
                <a:latin typeface="Liberation Sans" pitchFamily="18"/>
                <a:ea typeface="PingFang SC" pitchFamily="2"/>
                <a:cs typeface="Arial Unicode MS" pitchFamily="2"/>
              </a:rPr>
              <a:t>Base de données JADE, Modèle Physique des Données</a:t>
            </a:r>
          </a:p>
        </p:txBody>
      </p:sp>
      <p:pic>
        <p:nvPicPr>
          <p:cNvPr id="4" name="image3.png">
            <a:extLst>
              <a:ext uri="{FF2B5EF4-FFF2-40B4-BE49-F238E27FC236}">
                <a16:creationId xmlns:a16="http://schemas.microsoft.com/office/drawing/2014/main" id="{04F515B9-20EF-4ACB-AD2E-D46A8BA9558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35996" y="0"/>
            <a:ext cx="10679837" cy="6131312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73AF1-FB36-471E-90DA-C0E423F3F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7" y="89918"/>
            <a:ext cx="11705946" cy="744584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Résultats du projet JADE concernant l’écart de voix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FA40F58-7189-4D40-9F5B-2A144B523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97" y="1758965"/>
            <a:ext cx="10980938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La prise en compte par le juge d’un écart de voix faible entre les candidats 2 et 3 du 1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tour ou entre les candidats 1 et 2 du 2</a:t>
            </a:r>
            <a:r>
              <a:rPr lang="fr-FR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tour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0FC87-2F03-4C03-8E05-3160847210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8" y="3169694"/>
            <a:ext cx="3092020" cy="31348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EDA1F5-0BA2-45AD-A1C8-CA2F1AC16C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904" y="3169693"/>
            <a:ext cx="2985858" cy="31348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B18C79-1CA2-4448-A0EE-503BB39D667F}"/>
              </a:ext>
            </a:extLst>
          </p:cNvPr>
          <p:cNvSpPr txBox="1"/>
          <p:nvPr/>
        </p:nvSpPr>
        <p:spPr>
          <a:xfrm>
            <a:off x="243027" y="979958"/>
            <a:ext cx="508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) Annulations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484A1E-96F8-4444-96B1-B61684ADC3D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359" y="3169692"/>
            <a:ext cx="3304715" cy="313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1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37487-233E-441B-9084-18BBD76C4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993" y="3118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Analyse du faible écart de voix pris en compte par le juge de l’élection </a:t>
            </a:r>
            <a:b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1D3D4DB5-BFD2-4FE4-8EA2-CBC447F70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663807"/>
              </p:ext>
            </p:extLst>
          </p:nvPr>
        </p:nvGraphicFramePr>
        <p:xfrm>
          <a:off x="696978" y="1374042"/>
          <a:ext cx="5123815" cy="151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7435">
                  <a:extLst>
                    <a:ext uri="{9D8B030D-6E8A-4147-A177-3AD203B41FA5}">
                      <a16:colId xmlns:a16="http://schemas.microsoft.com/office/drawing/2014/main" val="2677184085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1092167384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3381521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Indicateur statistique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Valeur Absolue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% des suffrages exprimés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7806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Minimum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5211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Premier quartile (25%)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56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154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Médiane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119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0,4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315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Troisième quartile (75%)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281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1,4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41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Extrémité supérieure de la moustache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394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3,0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146026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6881EAC0-69D7-4496-9177-9294E4782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693" y="26996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6" name="Image 5" descr="Une image contenant texte, Rectangle, capture d’écran, croquis&#10;&#10;Description générée automatiquement">
            <a:extLst>
              <a:ext uri="{FF2B5EF4-FFF2-40B4-BE49-F238E27FC236}">
                <a16:creationId xmlns:a16="http://schemas.microsoft.com/office/drawing/2014/main" id="{04438A26-C813-4148-9536-54E838F9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87" y="3032954"/>
            <a:ext cx="3389134" cy="33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94D1771C-2EC4-432F-BA92-88BBD20A6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82" y="6089389"/>
            <a:ext cx="581120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900" b="0" i="1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fr-FR" altLang="fr-FR" sz="9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: Plus petits </a:t>
            </a:r>
            <a:r>
              <a:rPr kumimoji="0" lang="fr-FR" altLang="fr-FR" sz="9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900" b="0" i="1" u="none" strike="noStrike" cap="none" normalizeH="0" baseline="0" dirty="0" bmk="_Toc172709085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2 et 3 du tour 1 et les candidats 1 et 2 du tour 2 en valeur absolue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68438AB-0C20-45D7-AEE9-F14F02CA5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454" y="22165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29" name="Image 6" descr="Une image contenant Rectangle, capture d’écran, croquis, conception&#10;&#10;Description générée automatiquement">
            <a:extLst>
              <a:ext uri="{FF2B5EF4-FFF2-40B4-BE49-F238E27FC236}">
                <a16:creationId xmlns:a16="http://schemas.microsoft.com/office/drawing/2014/main" id="{360B102E-8593-4C8E-A3B9-6288A8FE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4" y="2216515"/>
            <a:ext cx="3636164" cy="36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AFC083C-49D2-4F6C-B8F5-61994CB51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032" y="56700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1200" b="0" i="1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: Plus petits 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200" b="0" i="1" u="none" strike="noStrike" cap="none" normalizeH="0" baseline="0" dirty="0" bmk="_Toc172709086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carts de voix entre les candidats 2 et 3 du tour 1 et les candidats 1 et 2 du tour 2 en %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0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AC6DB5-5DB7-49BF-A9EF-DEFCD84D2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9" y="391758"/>
            <a:ext cx="11581660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Hypothèse sur l’évolution dans le temps de l’appréciation de l’écart de voix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2AC9F-A879-4FC8-B647-11DC1A596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06" y="3542946"/>
            <a:ext cx="10515600" cy="435133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136E7F-9894-4C1E-A92F-7F3814DE9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06" y="171732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49" name="Image 12">
            <a:extLst>
              <a:ext uri="{FF2B5EF4-FFF2-40B4-BE49-F238E27FC236}">
                <a16:creationId xmlns:a16="http://schemas.microsoft.com/office/drawing/2014/main" id="{B725ADAA-C14E-4EFB-8C8D-4A200CE98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8" y="1945921"/>
            <a:ext cx="3275860" cy="32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EC50DEA-36DE-4F58-A860-69E7EB270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184000" y="559997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1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fr-FR" altLang="fr-FR" sz="900" b="0" i="1" u="none" strike="noStrike" cap="none" normalizeH="0" baseline="0" dirty="0" bmk="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igure </a:t>
            </a:r>
            <a:r>
              <a:rPr kumimoji="0" lang="fr-FR" altLang="fr-FR" sz="900" b="0" i="1" u="none" strike="noStrike" cap="none" normalizeH="0" baseline="0" dirty="0" bmk="_Toc172709087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: Plus petit </a:t>
            </a:r>
            <a:r>
              <a:rPr kumimoji="0" lang="fr-FR" altLang="fr-FR" sz="900" b="0" i="1" u="none" strike="noStrike" cap="none" normalizeH="0" baseline="0" dirty="0" bmk="_Toc172709087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900" b="0" i="1" u="none" strike="noStrike" cap="none" normalizeH="0" baseline="0" dirty="0" bmk="_Toc172709087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 de voix entre les candidats 2 et 3 du tour 1 et les candidats 1 et 2 du tour 2 au cours du temps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FA6D19-291B-4633-A7AF-258C19F0F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130" y="15474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052" name="Image 27">
            <a:extLst>
              <a:ext uri="{FF2B5EF4-FFF2-40B4-BE49-F238E27FC236}">
                <a16:creationId xmlns:a16="http://schemas.microsoft.com/office/drawing/2014/main" id="{7C6E5BC2-61D1-4DDF-9060-89B9C9E3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87" y="1473101"/>
            <a:ext cx="3338733" cy="333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3D8ADA-B479-4895-8BBB-DD690CB4A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558" y="520591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1" u="none" strike="noStrike" cap="none" normalizeH="0" baseline="0" dirty="0" bmk="_Toc172709088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 : Plus petit </a:t>
            </a:r>
            <a:r>
              <a:rPr kumimoji="0" lang="fr-FR" altLang="fr-FR" sz="1000" b="0" i="1" u="none" strike="noStrike" cap="none" normalizeH="0" baseline="0" dirty="0" bmk="_Toc172709088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fr-FR" altLang="fr-FR" sz="1000" b="0" i="1" u="none" strike="noStrike" cap="none" normalizeH="0" baseline="0" dirty="0" bmk="_Toc172709088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cart de voix entre les candidats 2 et 3 du tour 1 et les candidats 1 et 2 du tour 2 en pourcentage au cours du temps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4991C0-988E-4E7F-AF4C-D69A09BDB7E8}"/>
              </a:ext>
            </a:extLst>
          </p:cNvPr>
          <p:cNvSpPr txBox="1"/>
          <p:nvPr/>
        </p:nvSpPr>
        <p:spPr>
          <a:xfrm>
            <a:off x="162962" y="5887313"/>
            <a:ext cx="11425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2002, à l’exception de la décision n°2002-2725 AN (faux positif) et des deux décisions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n°2022-5813/5814 AN, et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n°2022-5760 AN (dysfonctionnements dans le vote électronique), toutes les annulations ont au moins un écart de voix entre les candidats 2 et 3 du tour 1 ou entre les candidats 1 et 2 du tour 2 inférieur ou égal à 279.</a:t>
            </a:r>
          </a:p>
        </p:txBody>
      </p:sp>
    </p:spTree>
    <p:extLst>
      <p:ext uri="{BB962C8B-B14F-4D97-AF65-F5344CB8AC3E}">
        <p14:creationId xmlns:p14="http://schemas.microsoft.com/office/powerpoint/2010/main" val="12650763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1262</Words>
  <Application>Microsoft Office PowerPoint</Application>
  <PresentationFormat>Grand écran</PresentationFormat>
  <Paragraphs>169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Liberation Sans</vt:lpstr>
      <vt:lpstr>PingFang SC</vt:lpstr>
      <vt:lpstr>Times New Roman</vt:lpstr>
      <vt:lpstr>Thème Office</vt:lpstr>
      <vt:lpstr>Projet JADE Justice algorithmique des élections</vt:lpstr>
      <vt:lpstr>Plan de la présentation</vt:lpstr>
      <vt:lpstr>I. Problématiques et hypothèses</vt:lpstr>
      <vt:lpstr>Etat de l’art sur l’écart de voix : arbitraire, immoral ou rationnel ? </vt:lpstr>
      <vt:lpstr>II. Elaboration technique des bases de données JADE </vt:lpstr>
      <vt:lpstr>Présentation PowerPoint</vt:lpstr>
      <vt:lpstr>III. Résultats du projet JADE concernant l’écart de voix</vt:lpstr>
      <vt:lpstr>2) Analyse du faible écart de voix pris en compte par le juge de l’élection  </vt:lpstr>
      <vt:lpstr>3) Hypothèse sur l’évolution dans le temps de l’appréciation de l’écart de voix </vt:lpstr>
      <vt:lpstr>B) Rejets</vt:lpstr>
      <vt:lpstr>IV. Quelques problématiques d’IA (expérimental)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JADE  Justice algorithmique des élections</dc:title>
  <dc:creator>ROMAIN RAMBAUD</dc:creator>
  <cp:lastModifiedBy>ROMAIN RAMBAUD</cp:lastModifiedBy>
  <cp:revision>162</cp:revision>
  <dcterms:created xsi:type="dcterms:W3CDTF">2023-11-21T13:17:25Z</dcterms:created>
  <dcterms:modified xsi:type="dcterms:W3CDTF">2024-09-09T17:11:05Z</dcterms:modified>
</cp:coreProperties>
</file>